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190c0cf64e34761" /><Relationship Type="http://schemas.openxmlformats.org/officeDocument/2006/relationships/extended-properties" Target="/docProps/app.xml" Id="R829810eaa9d54f96" /><Relationship Type="http://schemas.openxmlformats.org/officeDocument/2006/relationships/officeDocument" Target="/ppt/presentation.xml" Id="R95c1a72880e24e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0aa46295b94531"/>
  </p:sldMasterIdLst>
  <p:notesMasterIdLst>
    <p:notesMasterId xmlns:r="http://schemas.openxmlformats.org/officeDocument/2006/relationships" r:id="Rd7b709e086b346f8"/>
  </p:notesMasterIdLst>
  <p:sldIdLst>
    <p:sldId xmlns:r="http://schemas.openxmlformats.org/officeDocument/2006/relationships" id="256" r:id="R6831cd60a70d4f5d"/>
    <p:sldId xmlns:r="http://schemas.openxmlformats.org/officeDocument/2006/relationships" id="257" r:id="Raafd1ad7cd044202"/>
    <p:sldId xmlns:r="http://schemas.openxmlformats.org/officeDocument/2006/relationships" id="258" r:id="Rc75dce5c1fec4d4a"/>
    <p:sldId xmlns:r="http://schemas.openxmlformats.org/officeDocument/2006/relationships" id="259" r:id="R4ad9f4dda9d84c79"/>
    <p:sldId xmlns:r="http://schemas.openxmlformats.org/officeDocument/2006/relationships" id="260" r:id="R93f540c217d14aca"/>
    <p:sldId xmlns:r="http://schemas.openxmlformats.org/officeDocument/2006/relationships" id="261" r:id="R504876adb23b4214"/>
    <p:sldId xmlns:r="http://schemas.openxmlformats.org/officeDocument/2006/relationships" id="262" r:id="R308814f7e25b4639"/>
    <p:sldId xmlns:r="http://schemas.openxmlformats.org/officeDocument/2006/relationships" id="263" r:id="R1853c4da1cfc42ea"/>
    <p:sldId xmlns:r="http://schemas.openxmlformats.org/officeDocument/2006/relationships" id="264" r:id="Rb2136e364089448d"/>
    <p:sldId xmlns:r="http://schemas.openxmlformats.org/officeDocument/2006/relationships" id="265" r:id="Rca6a324d2d7946a7"/>
    <p:sldId xmlns:r="http://schemas.openxmlformats.org/officeDocument/2006/relationships" id="266" r:id="Rb5f2403fa15949a6"/>
    <p:sldId xmlns:r="http://schemas.openxmlformats.org/officeDocument/2006/relationships" id="267" r:id="Re4a5959390614774"/>
    <p:sldId xmlns:r="http://schemas.openxmlformats.org/officeDocument/2006/relationships" id="268" r:id="R0b636a7ce54d438c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c6e30c3e04848f3" /><Relationship Type="http://schemas.openxmlformats.org/officeDocument/2006/relationships/slideMaster" Target="/ppt/slideMasters/slideMaster1.xml" Id="R290aa46295b94531" /><Relationship Type="http://schemas.openxmlformats.org/officeDocument/2006/relationships/notesMaster" Target="/ppt/notesMasters/notesMaster1.xml" Id="Rd7b709e086b346f8" /><Relationship Type="http://schemas.openxmlformats.org/officeDocument/2006/relationships/presProps" Target="/ppt/presProps.xml" Id="R494b075321e247f0" /><Relationship Type="http://schemas.openxmlformats.org/officeDocument/2006/relationships/tableStyles" Target="/ppt/tableStyles.xml" Id="Rb475a78a78794b04" /><Relationship Type="http://schemas.openxmlformats.org/officeDocument/2006/relationships/slide" Target="/ppt/slides/slide1.xml" Id="R6831cd60a70d4f5d" /><Relationship Type="http://schemas.openxmlformats.org/officeDocument/2006/relationships/slide" Target="/ppt/slides/slide2.xml" Id="Raafd1ad7cd044202" /><Relationship Type="http://schemas.openxmlformats.org/officeDocument/2006/relationships/slide" Target="/ppt/slides/slide3.xml" Id="Rc75dce5c1fec4d4a" /><Relationship Type="http://schemas.openxmlformats.org/officeDocument/2006/relationships/slide" Target="/ppt/slides/slide4.xml" Id="R4ad9f4dda9d84c79" /><Relationship Type="http://schemas.openxmlformats.org/officeDocument/2006/relationships/slide" Target="/ppt/slides/slide5.xml" Id="R93f540c217d14aca" /><Relationship Type="http://schemas.openxmlformats.org/officeDocument/2006/relationships/slide" Target="/ppt/slides/slide6.xml" Id="R504876adb23b4214" /><Relationship Type="http://schemas.openxmlformats.org/officeDocument/2006/relationships/slide" Target="/ppt/slides/slide7.xml" Id="R308814f7e25b4639" /><Relationship Type="http://schemas.openxmlformats.org/officeDocument/2006/relationships/slide" Target="/ppt/slides/slide8.xml" Id="R1853c4da1cfc42ea" /><Relationship Type="http://schemas.openxmlformats.org/officeDocument/2006/relationships/slide" Target="/ppt/slides/slide9.xml" Id="Rb2136e364089448d" /><Relationship Type="http://schemas.openxmlformats.org/officeDocument/2006/relationships/slide" Target="/ppt/slides/slide10.xml" Id="Rca6a324d2d7946a7" /><Relationship Type="http://schemas.openxmlformats.org/officeDocument/2006/relationships/slide" Target="/ppt/slides/slide11.xml" Id="Rb5f2403fa15949a6" /><Relationship Type="http://schemas.openxmlformats.org/officeDocument/2006/relationships/slide" Target="/ppt/slides/slide12.xml" Id="Re4a5959390614774" /><Relationship Type="http://schemas.openxmlformats.org/officeDocument/2006/relationships/slide" Target="/ppt/slides/slide13.xml" Id="R0b636a7ce54d438c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1f78ae4fd8f42e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434ff1a34b04152" /><Relationship Type="http://schemas.openxmlformats.org/officeDocument/2006/relationships/notesMaster" Target="/ppt/notesMasters/notesMaster1.xml" Id="Re3d5ad290e894beb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6ee5152484d4e22" /><Relationship Type="http://schemas.openxmlformats.org/officeDocument/2006/relationships/notesMaster" Target="/ppt/notesMasters/notesMaster1.xml" Id="R70af363410e54c6f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1c904f4d132e4960" /><Relationship Type="http://schemas.openxmlformats.org/officeDocument/2006/relationships/notesMaster" Target="/ppt/notesMasters/notesMaster1.xml" Id="R578c257074934dfe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1fce825cc9bc426f" /><Relationship Type="http://schemas.openxmlformats.org/officeDocument/2006/relationships/notesMaster" Target="/ppt/notesMasters/notesMaster1.xml" Id="R3f4d1bd4ce5c49d5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b8b804ad00d043e4" /><Relationship Type="http://schemas.openxmlformats.org/officeDocument/2006/relationships/notesMaster" Target="/ppt/notesMasters/notesMaster1.xml" Id="Ra1188d70ff9b4fd6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34e4f07b90c47ef" /><Relationship Type="http://schemas.openxmlformats.org/officeDocument/2006/relationships/notesMaster" Target="/ppt/notesMasters/notesMaster1.xml" Id="R78186b2a6f3045d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36f8f717e064100" /><Relationship Type="http://schemas.openxmlformats.org/officeDocument/2006/relationships/notesMaster" Target="/ppt/notesMasters/notesMaster1.xml" Id="R4a242cfbae3643d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1f49b5e7800480d" /><Relationship Type="http://schemas.openxmlformats.org/officeDocument/2006/relationships/notesMaster" Target="/ppt/notesMasters/notesMaster1.xml" Id="Rd555cc5f5b4e46d2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f27b60901754659" /><Relationship Type="http://schemas.openxmlformats.org/officeDocument/2006/relationships/notesMaster" Target="/ppt/notesMasters/notesMaster1.xml" Id="R820115997e4349db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b4b98100527449b7" /><Relationship Type="http://schemas.openxmlformats.org/officeDocument/2006/relationships/notesMaster" Target="/ppt/notesMasters/notesMaster1.xml" Id="R014ce2f87c7041be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033c59d5e614b48" /><Relationship Type="http://schemas.openxmlformats.org/officeDocument/2006/relationships/notesMaster" Target="/ppt/notesMasters/notesMaster1.xml" Id="R2db1d257d94c4f4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99779ff82065462b" /><Relationship Type="http://schemas.openxmlformats.org/officeDocument/2006/relationships/notesMaster" Target="/ppt/notesMasters/notesMaster1.xml" Id="R50e68ff111bb458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50fbfb5e8e74824" /><Relationship Type="http://schemas.openxmlformats.org/officeDocument/2006/relationships/notesMaster" Target="/ppt/notesMasters/notesMaster1.xml" Id="Rc79e4ab5693c456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Visuals: AI-generated and recolored for EASYSKILLS in this presentation workflow.</a:t>
            </a:r>
          </a:p>
          <a:p xmlns:a="http://schemas.openxmlformats.org/drawingml/2006/main">
            <a:r>
              <a:t>- Course structure and offer details: EASYSKILLS information supplied in this project.</a:t>
            </a:r>
          </a:p>
          <a:p xmlns:a="http://schemas.openxmlformats.org/drawingml/2006/main">
            <a:r>
              <a:t>- Brand palette sampled from the supplied EASYSKILLS course PDF and logo.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Visuals: AI-generated and recolored for EASYSKILLS in this presentation workflow.</a:t>
            </a:r>
          </a:p>
          <a:p xmlns:a="http://schemas.openxmlformats.org/drawingml/2006/main">
            <a:r>
              <a:t>- Course structure and offer details: EASYSKILLS information supplied in this project.</a:t>
            </a:r>
          </a:p>
          <a:p xmlns:a="http://schemas.openxmlformats.org/drawingml/2006/main">
            <a:r>
              <a:t>- Brand palette sampled from the supplied EASYSKILLS course PDF and logo.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Visuals: AI-generated and recolored for EASYSKILLS in this presentation workflow.</a:t>
            </a:r>
          </a:p>
          <a:p xmlns:a="http://schemas.openxmlformats.org/drawingml/2006/main">
            <a:r>
              <a:t>- Course structure and offer details: EASYSKILLS information supplied in this project.</a:t>
            </a:r>
          </a:p>
          <a:p xmlns:a="http://schemas.openxmlformats.org/drawingml/2006/main">
            <a:r>
              <a:t>- Brand palette sampled from the supplied EASYSKILLS course PDF and logo.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Visuals: AI-generated and recolored for EASYSKILLS in this presentation workflow.</a:t>
            </a:r>
          </a:p>
          <a:p xmlns:a="http://schemas.openxmlformats.org/drawingml/2006/main">
            <a:r>
              <a:t>- Course structure and offer details: EASYSKILLS information supplied in this project.</a:t>
            </a:r>
          </a:p>
          <a:p xmlns:a="http://schemas.openxmlformats.org/drawingml/2006/main">
            <a:r>
              <a:t>- Brand palette sampled from the supplied EASYSKILLS course PDF and logo.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Visuals: AI-generated and recolored for EASYSKILLS in this presentation workflow.</a:t>
            </a:r>
          </a:p>
          <a:p xmlns:a="http://schemas.openxmlformats.org/drawingml/2006/main">
            <a:r>
              <a:t>- Course structure and offer details: EASYSKILLS information supplied in this project.</a:t>
            </a:r>
          </a:p>
          <a:p xmlns:a="http://schemas.openxmlformats.org/drawingml/2006/main">
            <a:r>
              <a:t>- Brand palette sampled from the supplied EASYSKILLS course PDF and logo.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Visuals: AI-generated and recolored for EASYSKILLS in this presentation workflow.</a:t>
            </a:r>
          </a:p>
          <a:p xmlns:a="http://schemas.openxmlformats.org/drawingml/2006/main">
            <a:r>
              <a:t>- Course structure and offer details: EASYSKILLS information supplied in this project.</a:t>
            </a:r>
          </a:p>
          <a:p xmlns:a="http://schemas.openxmlformats.org/drawingml/2006/main">
            <a:r>
              <a:t>- Brand palette sampled from the supplied EASYSKILLS course PDF and logo.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Visuals: AI-generated and recolored for EASYSKILLS in this presentation workflow.</a:t>
            </a:r>
          </a:p>
          <a:p xmlns:a="http://schemas.openxmlformats.org/drawingml/2006/main">
            <a:r>
              <a:t>- Course structure and offer details: EASYSKILLS information supplied in this project.</a:t>
            </a:r>
          </a:p>
          <a:p xmlns:a="http://schemas.openxmlformats.org/drawingml/2006/main">
            <a:r>
              <a:t>- Brand palette sampled from the supplied EASYSKILLS course PDF and logo.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Visuals: AI-generated and recolored for EASYSKILLS in this presentation workflow.</a:t>
            </a:r>
          </a:p>
          <a:p xmlns:a="http://schemas.openxmlformats.org/drawingml/2006/main">
            <a:r>
              <a:t>- Course structure and offer details: EASYSKILLS information supplied in this project.</a:t>
            </a:r>
          </a:p>
          <a:p xmlns:a="http://schemas.openxmlformats.org/drawingml/2006/main">
            <a:r>
              <a:t>- Brand palette sampled from the supplied EASYSKILLS course PDF and logo.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Visuals: AI-generated and recolored for EASYSKILLS in this presentation workflow.</a:t>
            </a:r>
          </a:p>
          <a:p xmlns:a="http://schemas.openxmlformats.org/drawingml/2006/main">
            <a:r>
              <a:t>- Course structure and offer details: EASYSKILLS information supplied in this project.</a:t>
            </a:r>
          </a:p>
          <a:p xmlns:a="http://schemas.openxmlformats.org/drawingml/2006/main">
            <a:r>
              <a:t>- Brand palette sampled from the supplied EASYSKILLS course PDF and logo.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Visuals: AI-generated and recolored for EASYSKILLS in this presentation workflow.</a:t>
            </a:r>
          </a:p>
          <a:p xmlns:a="http://schemas.openxmlformats.org/drawingml/2006/main">
            <a:r>
              <a:t>- Course structure and offer details: EASYSKILLS information supplied in this project.</a:t>
            </a:r>
          </a:p>
          <a:p xmlns:a="http://schemas.openxmlformats.org/drawingml/2006/main">
            <a:r>
              <a:t>- Brand palette sampled from the supplied EASYSKILLS course PDF and logo.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Visuals: AI-generated and recolored for EASYSKILLS in this presentation workflow.</a:t>
            </a:r>
          </a:p>
          <a:p xmlns:a="http://schemas.openxmlformats.org/drawingml/2006/main">
            <a:r>
              <a:t>- Course structure and offer details: EASYSKILLS information supplied in this project.</a:t>
            </a:r>
          </a:p>
          <a:p xmlns:a="http://schemas.openxmlformats.org/drawingml/2006/main">
            <a:r>
              <a:t>- Brand palette sampled from the supplied EASYSKILLS course PDF and logo.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Visuals: AI-generated and recolored for EASYSKILLS in this presentation workflow.</a:t>
            </a:r>
          </a:p>
          <a:p xmlns:a="http://schemas.openxmlformats.org/drawingml/2006/main">
            <a:r>
              <a:t>- Course structure and offer details: EASYSKILLS information supplied in this project.</a:t>
            </a:r>
          </a:p>
          <a:p xmlns:a="http://schemas.openxmlformats.org/drawingml/2006/main">
            <a:r>
              <a:t>- Brand palette sampled from the supplied EASYSKILLS course PDF and logo.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Visuals: AI-generated and recolored for EASYSKILLS in this presentation workflow.</a:t>
            </a:r>
          </a:p>
          <a:p xmlns:a="http://schemas.openxmlformats.org/drawingml/2006/main">
            <a:r>
              <a:t>- Course structure and offer details: EASYSKILLS information supplied in this project.</a:t>
            </a:r>
          </a:p>
          <a:p xmlns:a="http://schemas.openxmlformats.org/drawingml/2006/main">
            <a:r>
              <a:t>- Brand palette sampled from the supplied EASYSKILLS course PDF and logo.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d63e1d63eb49b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df255a5f8e34b0d" /><Relationship Type="http://schemas.openxmlformats.org/officeDocument/2006/relationships/slideLayout" Target="/ppt/slideLayouts/slideLayout1.xml" Id="R2a886bc0a83f481d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886bc0a83f481d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a785a6b1f4c5c" /><Relationship Type="http://schemas.openxmlformats.org/officeDocument/2006/relationships/image" Target="/ppt/media/image.png" Id="Rd38234f2ea644390" /><Relationship Type="http://schemas.openxmlformats.org/officeDocument/2006/relationships/notesSlide" Target="/ppt/notesSlides/notesSlide1.xml" Id="R1e700611659348dd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e1af7451c4be3" /><Relationship Type="http://schemas.openxmlformats.org/officeDocument/2006/relationships/image" Target="/ppt/media/image2.png" Id="R71cd82c48ad84a78" /><Relationship Type="http://schemas.openxmlformats.org/officeDocument/2006/relationships/notesSlide" Target="/ppt/notesSlides/notesSlide10.xml" Id="R052e93ee91fd4f96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7e6f0563e425b" /><Relationship Type="http://schemas.openxmlformats.org/officeDocument/2006/relationships/notesSlide" Target="/ppt/notesSlides/notesSlide11.xml" Id="R9853ffec9270413d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10a2a0c8b43aa" /><Relationship Type="http://schemas.openxmlformats.org/officeDocument/2006/relationships/image" Target="/ppt/media/image3.png" Id="Rbe7f33a90886492b" /><Relationship Type="http://schemas.openxmlformats.org/officeDocument/2006/relationships/notesSlide" Target="/ppt/notesSlides/notesSlide12.xml" Id="R24ec3b33b57845b9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73a3107d343b0" /><Relationship Type="http://schemas.openxmlformats.org/officeDocument/2006/relationships/notesSlide" Target="/ppt/notesSlides/notesSlide13.xml" Id="Ra6ce63c7662e4a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d528f7b5643ba" /><Relationship Type="http://schemas.openxmlformats.org/officeDocument/2006/relationships/notesSlide" Target="/ppt/notesSlides/notesSlide2.xml" Id="R52286d1c82b647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cc230a7554928" /><Relationship Type="http://schemas.openxmlformats.org/officeDocument/2006/relationships/notesSlide" Target="/ppt/notesSlides/notesSlide3.xml" Id="Rc10f73ad1b854f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5534a044d4bda" /><Relationship Type="http://schemas.openxmlformats.org/officeDocument/2006/relationships/notesSlide" Target="/ppt/notesSlides/notesSlide4.xml" Id="R54a7cb4733164e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6c74efde7f48b0" /><Relationship Type="http://schemas.openxmlformats.org/officeDocument/2006/relationships/notesSlide" Target="/ppt/notesSlides/notesSlide5.xml" Id="R13a0df3352cf46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0143cad65479a" /><Relationship Type="http://schemas.openxmlformats.org/officeDocument/2006/relationships/notesSlide" Target="/ppt/notesSlides/notesSlide6.xml" Id="R0c1bcb9a25174c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9c6fd33694e9f" /><Relationship Type="http://schemas.openxmlformats.org/officeDocument/2006/relationships/notesSlide" Target="/ppt/notesSlides/notesSlide7.xml" Id="Ra07e0f67bd4a441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af822db2d4f89" /><Relationship Type="http://schemas.openxmlformats.org/officeDocument/2006/relationships/notesSlide" Target="/ppt/notesSlides/notesSlide8.xml" Id="Rd439a6219c9f4ac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6f1ac26f1404b" /><Relationship Type="http://schemas.openxmlformats.org/officeDocument/2006/relationships/notesSlide" Target="/ppt/notesSlides/notesSlide9.xml" Id="Rfe4ef4becaa44c9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5375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38234f2ea644390"/>
          <a:srcRect xmlns:a="http://schemas.openxmlformats.org/drawingml/2006/main" l="24596" t="0" r="24596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000750" y="0"/>
            <a:ext cx="619125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0A8E3C4-6E65-43EC-B713-FFE1E88A5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5913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37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10C3D72-778D-4B38-A8A5-A6C7FFCC9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38150"/>
            <a:ext cx="190500" cy="1905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8B5F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7709AD6-D3F2-4736-A8A1-CA1B4713B1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00050"/>
            <a:ext cx="2286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EASYSKILLS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4941CCA-A4B1-4D9E-8255-D5174EA63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257300"/>
            <a:ext cx="51435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SCRATCH CODING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C813FC4-2617-442D-8EFE-219201AD83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952625"/>
            <a:ext cx="5238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38B5FE"/>
                </a:solidFill>
              </a:defRPr>
            </a:pPr>
            <a:r>
              <a:rPr sz="2925" b="1">
                <a:solidFill>
                  <a:srgbClr val="38B5FE"/>
                </a:solidFill>
              </a:rPr>
              <a:t>FOR YOUNG CREATORS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9F81668-4627-4235-9844-4B970F8E7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90850"/>
            <a:ext cx="4857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D1E8F4"/>
                </a:solidFill>
              </a:defRPr>
            </a:pPr>
            <a:r>
              <a:rPr sz="1875" b="0">
                <a:solidFill>
                  <a:srgbClr val="D1E8F4"/>
                </a:solidFill>
              </a:rPr>
              <a:t>From first blocks to an original game</a:t>
            </a:r>
          </a:p>
          <a:p xmlns:a="http://schemas.openxmlformats.org/drawingml/2006/main">
            <a:pPr algn="l">
              <a:defRPr sz="1875" b="0">
                <a:solidFill>
                  <a:srgbClr val="D1E8F4"/>
                </a:solidFill>
              </a:defRPr>
            </a:pPr>
            <a:r>
              <a:rPr sz="1875" b="0">
                <a:solidFill>
                  <a:srgbClr val="D1E8F4"/>
                </a:solidFill>
              </a:rPr>
              <a:t>your child can proudly share.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2C88B74-7092-4A68-976B-190C36ECC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57700"/>
            <a:ext cx="1771650" cy="476250"/>
          </a:xfrm>
          <a:prstGeom xmlns:a="http://schemas.openxmlformats.org/drawingml/2006/main" prst="roundRect">
            <a:avLst>
              <a:gd name="adj" fmla="val 32000"/>
            </a:avLst>
          </a:prstGeom>
          <a:solidFill xmlns:a="http://schemas.openxmlformats.org/drawingml/2006/main">
            <a:srgbClr val="38B5F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180E76E-CA5D-4149-90F0-B555CD2CA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72000"/>
            <a:ext cx="1771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5375B"/>
                </a:solidFill>
              </a:defRPr>
            </a:pPr>
            <a:r>
              <a:rPr sz="1350" b="1">
                <a:solidFill>
                  <a:srgbClr val="15375B"/>
                </a:solidFill>
              </a:rPr>
              <a:t>AGES 5–10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2492537-36A8-448A-907E-4B1F1A0C9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24475"/>
            <a:ext cx="457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32 one-on-one online lessons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A363546-82E6-46FA-B0EA-71C754307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715000"/>
            <a:ext cx="3810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D1E8F4"/>
                </a:solidFill>
              </a:defRPr>
            </a:pPr>
            <a:r>
              <a:rPr sz="1350" b="0">
                <a:solidFill>
                  <a:srgbClr val="D1E8F4"/>
                </a:solidFill>
              </a:rPr>
              <a:t>No experience needed</a:t>
            </a:r>
          </a:p>
        </p:txBody>
      </p:sp>
    </p:spTree>
    <p:extLst>
      <p:ext uri="{BB962C8B-B14F-4D97-AF65-F5344CB8AC3E}">
        <p14:creationId xmlns:p14="http://schemas.microsoft.com/office/powerpoint/2010/main" val="92000443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15375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1cd82c48ad84a78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0E4914B-7F9E-496F-A840-9D535AFEF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695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375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155FAB6-BA46-42F1-8C7A-8E6598764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19100"/>
            <a:ext cx="7239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Projects make progress visible.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9461AB3-429B-4772-B650-D4D9D32904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076325"/>
            <a:ext cx="9906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D1E8F4"/>
                </a:solidFill>
              </a:defRPr>
            </a:pPr>
            <a:r>
              <a:rPr sz="1500" b="0">
                <a:solidFill>
                  <a:srgbClr val="D1E8F4"/>
                </a:solidFill>
              </a:rPr>
              <a:t>Games • animated stories • quizzes • interactive art • an original final project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05D3B45-190B-4A92-9DD1-44B28827C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485775"/>
            <a:ext cx="3238500" cy="72390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38B5F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8AFD714-8B8E-4E51-A488-051BFD41C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704850"/>
            <a:ext cx="3238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5375B"/>
                </a:solidFill>
              </a:defRPr>
            </a:pPr>
            <a:r>
              <a:rPr sz="1350" b="1">
                <a:solidFill>
                  <a:srgbClr val="15375B"/>
                </a:solidFill>
              </a:rPr>
              <a:t>DIGITAL PORTFOLIO</a:t>
            </a:r>
          </a:p>
        </p:txBody>
      </p:sp>
    </p:spTree>
    <p:extLst>
      <p:ext uri="{BB962C8B-B14F-4D97-AF65-F5344CB8AC3E}">
        <p14:creationId xmlns:p14="http://schemas.microsoft.com/office/powerpoint/2010/main" val="74875562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F9B2DD1-70F5-4206-8A96-6F174F134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4290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8B5F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F3AC558-8AFA-4D9D-BC93-011A375D3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14325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04C8E"/>
                </a:solidFill>
              </a:defRPr>
            </a:pPr>
            <a:r>
              <a:rPr sz="1050" b="1">
                <a:solidFill>
                  <a:srgbClr val="204C8E"/>
                </a:solidFill>
              </a:rPr>
              <a:t>EASYSKILLS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12358F5-81E2-4E4D-BA46-0CB8F031E0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3238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67087"/>
                </a:solidFill>
              </a:defRPr>
            </a:pPr>
            <a:r>
              <a:rPr sz="975" b="1">
                <a:solidFill>
                  <a:srgbClr val="567087"/>
                </a:solidFill>
              </a:rPr>
              <a:t>11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366E0D5-A15C-4ADD-AE9A-EE0399C38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8382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0263D"/>
                </a:solidFill>
              </a:defRPr>
            </a:pPr>
            <a:r>
              <a:rPr sz="3150" b="1">
                <a:solidFill>
                  <a:srgbClr val="10263D"/>
                </a:solidFill>
              </a:rPr>
              <a:t>Ambitious for every age. Adapted to each child.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8E92E04-D3D1-4C5A-BD3B-45EBC279E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543050"/>
            <a:ext cx="1028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67087"/>
                </a:solidFill>
              </a:defRPr>
            </a:pPr>
            <a:r>
              <a:rPr sz="1425" b="0">
                <a:solidFill>
                  <a:srgbClr val="567087"/>
                </a:solidFill>
              </a:rPr>
              <a:t>The core learning goals stay strong while the teaching style changes.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85D95E6-75BB-4B94-9570-D962C40BD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30480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38B5FE"/>
                </a:solidFill>
              </a:defRPr>
            </a:pPr>
            <a:r>
              <a:rPr sz="2100" b="1">
                <a:solidFill>
                  <a:srgbClr val="38B5FE"/>
                </a:solidFill>
              </a:rPr>
              <a:t>AGES 5–6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F31C2C4-29F8-4EE2-A678-F619C509F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952750"/>
            <a:ext cx="42862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0263D"/>
                </a:solidFill>
              </a:defRPr>
            </a:pPr>
            <a:r>
              <a:rPr sz="1875" b="1">
                <a:solidFill>
                  <a:srgbClr val="10263D"/>
                </a:solidFill>
              </a:rPr>
              <a:t>Short, visual steps</a:t>
            </a:r>
          </a:p>
          <a:p xmlns:a="http://schemas.openxmlformats.org/drawingml/2006/main">
            <a:pPr algn="l">
              <a:defRPr sz="1875" b="1">
                <a:solidFill>
                  <a:srgbClr val="10263D"/>
                </a:solidFill>
              </a:defRPr>
            </a:pPr>
            <a:r>
              <a:rPr sz="1875" b="1">
                <a:solidFill>
                  <a:srgbClr val="10263D"/>
                </a:solidFill>
              </a:rPr>
              <a:t>More teacher guidance</a:t>
            </a:r>
          </a:p>
          <a:p xmlns:a="http://schemas.openxmlformats.org/drawingml/2006/main">
            <a:pPr algn="l">
              <a:defRPr sz="1875" b="1">
                <a:solidFill>
                  <a:srgbClr val="10263D"/>
                </a:solidFill>
              </a:defRPr>
            </a:pPr>
            <a:r>
              <a:rPr sz="1875" b="1">
                <a:solidFill>
                  <a:srgbClr val="10263D"/>
                </a:solidFill>
              </a:rPr>
              <a:t>Playful repetition</a:t>
            </a:r>
          </a:p>
          <a:p xmlns:a="http://schemas.openxmlformats.org/drawingml/2006/main">
            <a:pPr algn="l">
              <a:defRPr sz="1875" b="1">
                <a:solidFill>
                  <a:srgbClr val="10263D"/>
                </a:solidFill>
              </a:defRPr>
            </a:pPr>
            <a:r>
              <a:rPr sz="1875" b="1">
                <a:solidFill>
                  <a:srgbClr val="10263D"/>
                </a:solidFill>
              </a:rPr>
              <a:t>Simple stories and controls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44873F6-8B5D-4E6C-BDC0-1C200F0496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2133600"/>
            <a:ext cx="19050" cy="3286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DD8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8C6138E-EB4C-4255-BB34-8655362CC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343150"/>
            <a:ext cx="30480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204C8E"/>
                </a:solidFill>
              </a:defRPr>
            </a:pPr>
            <a:r>
              <a:rPr sz="2100" b="1">
                <a:solidFill>
                  <a:srgbClr val="204C8E"/>
                </a:solidFill>
              </a:rPr>
              <a:t>AGES 7–10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9A59D25-FC0C-4252-80EE-C23CCD831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952750"/>
            <a:ext cx="44767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0263D"/>
                </a:solidFill>
              </a:defRPr>
            </a:pPr>
            <a:r>
              <a:rPr sz="1875" b="1">
                <a:solidFill>
                  <a:srgbClr val="10263D"/>
                </a:solidFill>
              </a:rPr>
              <a:t>More independent planning</a:t>
            </a:r>
          </a:p>
          <a:p xmlns:a="http://schemas.openxmlformats.org/drawingml/2006/main">
            <a:pPr algn="l">
              <a:defRPr sz="1875" b="1">
                <a:solidFill>
                  <a:srgbClr val="10263D"/>
                </a:solidFill>
              </a:defRPr>
            </a:pPr>
            <a:r>
              <a:rPr sz="1875" b="1">
                <a:solidFill>
                  <a:srgbClr val="10263D"/>
                </a:solidFill>
              </a:rPr>
              <a:t>Deeper game logic</a:t>
            </a:r>
          </a:p>
          <a:p xmlns:a="http://schemas.openxmlformats.org/drawingml/2006/main">
            <a:pPr algn="l">
              <a:defRPr sz="1875" b="1">
                <a:solidFill>
                  <a:srgbClr val="10263D"/>
                </a:solidFill>
              </a:defRPr>
            </a:pPr>
            <a:r>
              <a:rPr sz="1875" b="1">
                <a:solidFill>
                  <a:srgbClr val="10263D"/>
                </a:solidFill>
              </a:rPr>
              <a:t>Longer projects</a:t>
            </a:r>
          </a:p>
          <a:p xmlns:a="http://schemas.openxmlformats.org/drawingml/2006/main">
            <a:pPr algn="l">
              <a:defRPr sz="1875" b="1">
                <a:solidFill>
                  <a:srgbClr val="10263D"/>
                </a:solidFill>
              </a:defRPr>
            </a:pPr>
            <a:r>
              <a:rPr sz="1875" b="1">
                <a:solidFill>
                  <a:srgbClr val="10263D"/>
                </a:solidFill>
              </a:rPr>
              <a:t>More testing and explanation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B5BA7ED-1EA1-4FCD-BC6D-FAFB31E5C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772150"/>
            <a:ext cx="1047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567087"/>
                </a:solidFill>
              </a:defRPr>
            </a:pPr>
            <a:r>
              <a:rPr sz="1500" b="1">
                <a:solidFill>
                  <a:srgbClr val="567087"/>
                </a:solidFill>
              </a:rPr>
              <a:t>Same destination. Different pace, language, support, and project complexity.</a:t>
            </a:r>
          </a:p>
        </p:txBody>
      </p:sp>
    </p:spTree>
    <p:extLst>
      <p:ext uri="{BB962C8B-B14F-4D97-AF65-F5344CB8AC3E}">
        <p14:creationId xmlns:p14="http://schemas.microsoft.com/office/powerpoint/2010/main" val="55640209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4FA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e7f33a90886492b"/>
          <a:srcRect xmlns:a="http://schemas.openxmlformats.org/drawingml/2006/main" l="24596" t="0" r="24596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619125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C96AF17-D95F-4C64-8C5A-2DC6DFFEE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704850"/>
            <a:ext cx="4762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263D"/>
                </a:solidFill>
              </a:defRPr>
            </a:pPr>
            <a:r>
              <a:rPr sz="3000" b="1">
                <a:solidFill>
                  <a:srgbClr val="10263D"/>
                </a:solidFill>
              </a:rPr>
              <a:t>Progress parents can actually see.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1402689-FC1C-4E0B-BB77-A706A6AFB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1676400"/>
            <a:ext cx="4476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67087"/>
                </a:solidFill>
              </a:defRPr>
            </a:pPr>
            <a:r>
              <a:rPr sz="1350" b="0">
                <a:solidFill>
                  <a:srgbClr val="567087"/>
                </a:solidFill>
              </a:rPr>
              <a:t>Every milestone leaves visible evidence of learning.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F908773-5B0B-4F33-8FE3-86CD16654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2247900"/>
            <a:ext cx="876300" cy="381000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38B5F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577EC4E-8E3E-4493-B5E6-8291EEE64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2352675"/>
            <a:ext cx="876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PROJECTS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E19D9A4-CE4D-4DDF-BB54-7EF611F62A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2266950"/>
            <a:ext cx="342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263D"/>
                </a:solidFill>
              </a:defRPr>
            </a:pPr>
            <a:r>
              <a:rPr sz="1425" b="1">
                <a:solidFill>
                  <a:srgbClr val="10263D"/>
                </a:solidFill>
              </a:rPr>
              <a:t>A growing portfolio of completed work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7C6A744-9581-48D6-BC1B-C2D2E1A3F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3095625"/>
            <a:ext cx="876300" cy="381000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38B5F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55D85C4-86C7-404E-B78C-731B86B4A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3200400"/>
            <a:ext cx="876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FEEDBACK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CC85ABB-C4EA-4DD5-A2EA-75442E69E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114675"/>
            <a:ext cx="342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263D"/>
                </a:solidFill>
              </a:defRPr>
            </a:pPr>
            <a:r>
              <a:rPr sz="1425" b="1">
                <a:solidFill>
                  <a:srgbClr val="10263D"/>
                </a:solidFill>
              </a:rPr>
              <a:t>Teacher comments at meaningful milestones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0708218-6437-445E-9ADC-5E7FB60F29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3943350"/>
            <a:ext cx="876300" cy="381000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38B5F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0E73DCE-3EB9-4278-B5B9-3C62B60F2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4048125"/>
            <a:ext cx="876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CAPSTONE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2AE43D8-7606-4885-9572-6F5D2EA0D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3962400"/>
            <a:ext cx="342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263D"/>
                </a:solidFill>
              </a:defRPr>
            </a:pPr>
            <a:r>
              <a:rPr sz="1425" b="1">
                <a:solidFill>
                  <a:srgbClr val="10263D"/>
                </a:solidFill>
              </a:rPr>
              <a:t>A final original project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066FF11-355B-48C9-B413-5B7FE8E7E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4791075"/>
            <a:ext cx="876300" cy="381000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204C8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A9B0591-89DE-43DF-BAA2-961ED186F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4895850"/>
            <a:ext cx="876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FFFFFF"/>
                </a:solidFill>
              </a:defRPr>
            </a:pPr>
            <a:r>
              <a:rPr sz="900" b="1">
                <a:solidFill>
                  <a:srgbClr val="FFFFFF"/>
                </a:solidFill>
              </a:rPr>
              <a:t>PRESENT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38A5A35-8396-44B7-ADE2-29AA40C72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4810125"/>
            <a:ext cx="3429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263D"/>
                </a:solidFill>
              </a:defRPr>
            </a:pPr>
            <a:r>
              <a:rPr sz="1425" b="1">
                <a:solidFill>
                  <a:srgbClr val="10263D"/>
                </a:solidFill>
              </a:rPr>
              <a:t>The child explains what they built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88822BF-3468-4ACB-A018-FEE031724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5829300"/>
            <a:ext cx="4476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567087"/>
                </a:solidFill>
              </a:defRPr>
            </a:pPr>
            <a:r>
              <a:rPr sz="1350" b="0">
                <a:solidFill>
                  <a:srgbClr val="567087"/>
                </a:solidFill>
              </a:rPr>
              <a:t>You see what your child can create—not only that a lesson was completed.</a:t>
            </a:r>
          </a:p>
        </p:txBody>
      </p:sp>
    </p:spTree>
    <p:extLst>
      <p:ext uri="{BB962C8B-B14F-4D97-AF65-F5344CB8AC3E}">
        <p14:creationId xmlns:p14="http://schemas.microsoft.com/office/powerpoint/2010/main" val="319531068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204C8E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111C1398-BA4E-4B56-816C-2EDE286C2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4290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8B5F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F1873DD-4AA6-47ED-B504-50002E14A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14325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EASYSKILLS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10BC082-D76E-44B1-95B0-486B78386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3238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D1E8F4"/>
                </a:solidFill>
              </a:defRPr>
            </a:pPr>
            <a:r>
              <a:rPr sz="975" b="1">
                <a:solidFill>
                  <a:srgbClr val="D1E8F4"/>
                </a:solidFill>
              </a:rPr>
              <a:t>13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A766A06-7425-4393-8FB5-4F7147C82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066800"/>
            <a:ext cx="5905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Start with a free</a:t>
            </a:r>
          </a:p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60-minute trial lesson.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DFA5D07-5701-4646-AD18-98F859C2D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47950"/>
            <a:ext cx="5334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0">
                <a:solidFill>
                  <a:srgbClr val="D1E8F4"/>
                </a:solidFill>
              </a:defRPr>
            </a:pPr>
            <a:r>
              <a:rPr sz="1800" b="0">
                <a:solidFill>
                  <a:srgbClr val="D1E8F4"/>
                </a:solidFill>
              </a:rPr>
              <a:t>Your child meets the teacher, tries Scratch,</a:t>
            </a:r>
          </a:p>
          <a:p xmlns:a="http://schemas.openxmlformats.org/drawingml/2006/main">
            <a:pPr algn="l">
              <a:defRPr sz="1800" b="0">
                <a:solidFill>
                  <a:srgbClr val="D1E8F4"/>
                </a:solidFill>
              </a:defRPr>
            </a:pPr>
            <a:r>
              <a:rPr sz="1800" b="0">
                <a:solidFill>
                  <a:srgbClr val="D1E8F4"/>
                </a:solidFill>
              </a:rPr>
              <a:t>and creates a first mini-project.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EBD115C-8B79-4773-B46F-ECA0DB7EF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957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8B5F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68BE99C-ACE1-4828-96F8-4E237D5F0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91000"/>
            <a:ext cx="400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5375B"/>
                </a:solidFill>
              </a:defRPr>
            </a:pPr>
            <a:r>
              <a:rPr sz="975" b="1">
                <a:solidFill>
                  <a:srgbClr val="15375B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EC6EC7C-6034-4560-BACD-499F2AE1A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133850"/>
            <a:ext cx="4667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Meet the teacher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F75F9A2-5D25-4936-BC77-F2197F5DC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2440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8B5F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F01CB6E-87E0-4CA1-93C4-C8C5B525E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400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5375B"/>
                </a:solidFill>
              </a:defRPr>
            </a:pPr>
            <a:r>
              <a:rPr sz="975" b="1">
                <a:solidFill>
                  <a:srgbClr val="15375B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89D9962-C251-4269-905C-FFF23D09B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4762500"/>
            <a:ext cx="4667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Try a creative coding task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4846D2A-87C3-4A19-9216-ADEECF5C9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53050"/>
            <a:ext cx="400050" cy="4000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8B5F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83B9D09-C139-4438-8940-7D5D0FE9F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48300"/>
            <a:ext cx="4000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15375B"/>
                </a:solidFill>
              </a:defRPr>
            </a:pPr>
            <a:r>
              <a:rPr sz="975" b="1">
                <a:solidFill>
                  <a:srgbClr val="15375B"/>
                </a:solidFill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EF8A559-741E-4934-B1BB-1B950311B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5391150"/>
            <a:ext cx="4667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Receive a starting-level recommendation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35334A1-DFD3-4231-A685-EFE576878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1190625"/>
            <a:ext cx="4095750" cy="409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D1E8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96FC9A7-546E-4D28-83EA-F156CE933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038350"/>
            <a:ext cx="4095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204C8E"/>
                </a:solidFill>
              </a:defRPr>
            </a:pPr>
            <a:r>
              <a:rPr sz="1800" b="1">
                <a:solidFill>
                  <a:srgbClr val="204C8E"/>
                </a:solidFill>
              </a:rPr>
              <a:t>CREATE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3006703-B1FD-4745-835C-320DA2F04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543175"/>
            <a:ext cx="40957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3225" b="1">
                <a:solidFill>
                  <a:srgbClr val="10263D"/>
                </a:solidFill>
              </a:defRPr>
            </a:pPr>
            <a:r>
              <a:rPr sz="3225" b="1">
                <a:solidFill>
                  <a:srgbClr val="10263D"/>
                </a:solidFill>
              </a:rPr>
              <a:t>A FIRST</a:t>
            </a:r>
          </a:p>
          <a:p xmlns:a="http://schemas.openxmlformats.org/drawingml/2006/main">
            <a:pPr algn="ctr">
              <a:defRPr sz="3225" b="1">
                <a:solidFill>
                  <a:srgbClr val="10263D"/>
                </a:solidFill>
              </a:defRPr>
            </a:pPr>
            <a:r>
              <a:rPr sz="3225" b="1">
                <a:solidFill>
                  <a:srgbClr val="10263D"/>
                </a:solidFill>
              </a:rPr>
              <a:t>MINI-PROJECT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E392584-BEC0-43AC-8F18-E49F22AC8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3943350"/>
            <a:ext cx="2914650" cy="6096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38B5F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0239678-6EC2-47CF-A1A0-B77BFD80D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29550" y="4105275"/>
            <a:ext cx="2914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5375B"/>
                </a:solidFill>
              </a:defRPr>
            </a:pPr>
            <a:r>
              <a:rPr sz="1350" b="1">
                <a:solidFill>
                  <a:srgbClr val="15375B"/>
                </a:solidFill>
              </a:rPr>
              <a:t>BOOK A FREE TRIAL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B270895-B5B0-4FF8-AB5F-0383FF870C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5600700"/>
            <a:ext cx="40957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D1E8F4"/>
                </a:solidFill>
              </a:defRPr>
            </a:pPr>
            <a:r>
              <a:rPr sz="1275" b="1">
                <a:solidFill>
                  <a:srgbClr val="D1E8F4"/>
                </a:solidFill>
              </a:rPr>
              <a:t>One-on-one online coding for ages 5–10</a:t>
            </a:r>
          </a:p>
        </p:txBody>
      </p:sp>
    </p:spTree>
    <p:extLst>
      <p:ext uri="{BB962C8B-B14F-4D97-AF65-F5344CB8AC3E}">
        <p14:creationId xmlns:p14="http://schemas.microsoft.com/office/powerpoint/2010/main" val="98511950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D4BC9EE-ABBA-4F5F-9D4A-42C5579BA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4290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8B5F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2F823D4-1E2E-4939-A3FC-23C801D5C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14325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04C8E"/>
                </a:solidFill>
              </a:defRPr>
            </a:pPr>
            <a:r>
              <a:rPr sz="1050" b="1">
                <a:solidFill>
                  <a:srgbClr val="204C8E"/>
                </a:solidFill>
              </a:rPr>
              <a:t>EASYSKILLS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921A68D-F026-4229-BF46-93E0F6C4F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3238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67087"/>
                </a:solidFill>
              </a:defRPr>
            </a:pPr>
            <a:r>
              <a:rPr sz="975" b="1">
                <a:solidFill>
                  <a:srgbClr val="567087"/>
                </a:solidFill>
              </a:rPr>
              <a:t>02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A8CFB6A-2116-416B-9CDA-A0E491A0A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8382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0263D"/>
                </a:solidFill>
              </a:defRPr>
            </a:pPr>
            <a:r>
              <a:rPr sz="3150" b="1">
                <a:solidFill>
                  <a:srgbClr val="10263D"/>
                </a:solidFill>
              </a:rPr>
              <a:t>Why parents choose EASYSKILLS.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EB5DDCF-7AC8-437E-8C02-F750F75D0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543050"/>
            <a:ext cx="1028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67087"/>
                </a:solidFill>
              </a:defRPr>
            </a:pPr>
            <a:r>
              <a:rPr sz="1425" b="0">
                <a:solidFill>
                  <a:srgbClr val="567087"/>
                </a:solidFill>
              </a:rPr>
              <a:t>Personal attention, clear progress, and projects children are excited to show.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FD93ECD-C5A5-4C76-8613-95631DC07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43150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8B5F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B5DA21A-1966-4D72-B12B-3F6A0ACBB8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81250"/>
            <a:ext cx="304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9007774-30E8-4CA8-833A-F17C636EA2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0505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63D"/>
                </a:solidFill>
              </a:defRPr>
            </a:pPr>
            <a:r>
              <a:rPr sz="1650" b="1">
                <a:solidFill>
                  <a:srgbClr val="10263D"/>
                </a:solidFill>
              </a:rPr>
              <a:t>One-on-one instruction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66FF864-2F3C-46D0-93F7-E8C5D12F5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619375"/>
            <a:ext cx="4095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67087"/>
                </a:solidFill>
              </a:defRPr>
            </a:pPr>
            <a:r>
              <a:rPr sz="1275" b="0">
                <a:solidFill>
                  <a:srgbClr val="567087"/>
                </a:solidFill>
              </a:rPr>
              <a:t>The teacher adapts pace, explanations, and projects to the child.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C97C828-1D64-4AC8-9A77-800A9C40D6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00450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8B5F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223000F-BD22-477A-85C6-4C8C9FD48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38550"/>
            <a:ext cx="304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ABC397A-07BE-4C1F-A33D-79F6166C0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56235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63D"/>
                </a:solidFill>
              </a:defRPr>
            </a:pPr>
            <a:r>
              <a:rPr sz="1650" b="1">
                <a:solidFill>
                  <a:srgbClr val="10263D"/>
                </a:solidFill>
              </a:rPr>
              <a:t>Learning through creation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ABBFE3E-7823-48C5-9916-B153EA68D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876675"/>
            <a:ext cx="4095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67087"/>
                </a:solidFill>
              </a:defRPr>
            </a:pPr>
            <a:r>
              <a:rPr sz="1275" b="0">
                <a:solidFill>
                  <a:srgbClr val="567087"/>
                </a:solidFill>
              </a:rPr>
              <a:t>Every new idea becomes part of a story, animation, quiz, or game.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DA77086-593E-4E77-BCF5-DFDEEE460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857750"/>
            <a:ext cx="304800" cy="3048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8B5F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0EBAF7B-8E5A-4549-B564-7953D0A35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895850"/>
            <a:ext cx="3048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DA8D2B6-BA4B-455A-87B2-C74FC0988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81965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63D"/>
                </a:solidFill>
              </a:defRPr>
            </a:pPr>
            <a:r>
              <a:rPr sz="1650" b="1">
                <a:solidFill>
                  <a:srgbClr val="10263D"/>
                </a:solidFill>
              </a:rPr>
              <a:t>Progress you can see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A3E4173-F49A-4406-BCFF-E43E28076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133975"/>
            <a:ext cx="4095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67087"/>
                </a:solidFill>
              </a:defRPr>
            </a:pPr>
            <a:r>
              <a:rPr sz="1275" b="0">
                <a:solidFill>
                  <a:srgbClr val="567087"/>
                </a:solidFill>
              </a:rPr>
              <a:t>Completed projects and teacher feedback make growth visible.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3529122-43EE-42B1-8E07-66C71B470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2190750"/>
            <a:ext cx="4381500" cy="3676650"/>
          </a:xfrm>
          <a:prstGeom xmlns:a="http://schemas.openxmlformats.org/drawingml/2006/main" prst="roundRect">
            <a:avLst>
              <a:gd name="adj" fmla="val 4145"/>
            </a:avLst>
          </a:prstGeom>
          <a:solidFill xmlns:a="http://schemas.openxmlformats.org/drawingml/2006/main">
            <a:srgbClr val="D1E8F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51C5D4C-F6B8-4867-99A7-1F7824EA9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60985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04C8E"/>
                </a:solidFill>
              </a:defRPr>
            </a:pPr>
            <a:r>
              <a:rPr sz="1050" b="1">
                <a:solidFill>
                  <a:srgbClr val="204C8E"/>
                </a:solidFill>
              </a:rPr>
              <a:t>THE EASYSKILLS DIFFERENCE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4CA026F-D416-422A-882D-8F312685A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105150"/>
            <a:ext cx="333375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0263D"/>
                </a:solidFill>
              </a:defRPr>
            </a:pPr>
            <a:r>
              <a:rPr sz="2250" b="1">
                <a:solidFill>
                  <a:srgbClr val="10263D"/>
                </a:solidFill>
              </a:rPr>
              <a:t>Every minute is focused</a:t>
            </a:r>
          </a:p>
          <a:p xmlns:a="http://schemas.openxmlformats.org/drawingml/2006/main">
            <a:pPr algn="l">
              <a:defRPr sz="2250" b="1">
                <a:solidFill>
                  <a:srgbClr val="10263D"/>
                </a:solidFill>
              </a:defRPr>
            </a:pPr>
            <a:r>
              <a:rPr sz="2250" b="1">
                <a:solidFill>
                  <a:srgbClr val="10263D"/>
                </a:solidFill>
              </a:rPr>
              <a:t>on your child.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041B0ED-6C63-41AF-8892-3FE7CF6DC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524375"/>
            <a:ext cx="33337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204C8E"/>
                </a:solidFill>
              </a:defRPr>
            </a:pPr>
            <a:r>
              <a:rPr sz="1575" b="1">
                <a:solidFill>
                  <a:srgbClr val="204C8E"/>
                </a:solidFill>
              </a:rPr>
              <a:t>More practice.</a:t>
            </a:r>
          </a:p>
          <a:p xmlns:a="http://schemas.openxmlformats.org/drawingml/2006/main">
            <a:pPr algn="l">
              <a:defRPr sz="1575" b="1">
                <a:solidFill>
                  <a:srgbClr val="204C8E"/>
                </a:solidFill>
              </a:defRPr>
            </a:pPr>
            <a:r>
              <a:rPr sz="1575" b="1">
                <a:solidFill>
                  <a:srgbClr val="204C8E"/>
                </a:solidFill>
              </a:rPr>
              <a:t>More questions answered.</a:t>
            </a:r>
          </a:p>
          <a:p xmlns:a="http://schemas.openxmlformats.org/drawingml/2006/main">
            <a:pPr algn="l">
              <a:defRPr sz="1575" b="1">
                <a:solidFill>
                  <a:srgbClr val="204C8E"/>
                </a:solidFill>
              </a:defRPr>
            </a:pPr>
            <a:r>
              <a:rPr sz="1575" b="1">
                <a:solidFill>
                  <a:srgbClr val="204C8E"/>
                </a:solidFill>
              </a:rPr>
              <a:t>More confidence to create.</a:t>
            </a:r>
          </a:p>
        </p:txBody>
      </p:sp>
    </p:spTree>
    <p:extLst>
      <p:ext uri="{BB962C8B-B14F-4D97-AF65-F5344CB8AC3E}">
        <p14:creationId xmlns:p14="http://schemas.microsoft.com/office/powerpoint/2010/main" val="68451067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15375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752AC23E-4C28-4931-90CF-1223E2811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4290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8B5F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866B51A-0ABC-48F8-97E8-53F0B0227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14325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EASYSKILLS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17DAE0C-4CAD-468E-8AF6-57256B67C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3238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D1E8F4"/>
                </a:solidFill>
              </a:defRPr>
            </a:pPr>
            <a:r>
              <a:rPr sz="975" b="1">
                <a:solidFill>
                  <a:srgbClr val="D1E8F4"/>
                </a:solidFill>
              </a:rPr>
              <a:t>03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3AD42B8-A47E-4B58-9410-651411BF2D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8382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Your child learns to think like a creator.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FAE63C3-9CE2-4A96-A690-E56FC3E61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543050"/>
            <a:ext cx="1028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D1E8F4"/>
                </a:solidFill>
              </a:defRPr>
            </a:pPr>
            <a:r>
              <a:rPr sz="1425" b="0">
                <a:solidFill>
                  <a:srgbClr val="D1E8F4"/>
                </a:solidFill>
              </a:rPr>
              <a:t>The goal is not more screen time. The goal is purposeful creation.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1FFCCE4-3C8E-4ABB-ABC8-EFAA225FA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38400"/>
            <a:ext cx="7048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38B5FE"/>
                </a:solidFill>
              </a:defRPr>
            </a:pPr>
            <a:r>
              <a:rPr sz="3150" b="1">
                <a:solidFill>
                  <a:srgbClr val="38B5FE"/>
                </a:solidFill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5E529AA-44A0-488A-8E59-82362007B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PLAN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CDC84D4-BD62-429E-81E5-8D066BFE1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714750"/>
            <a:ext cx="219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D1E8F4"/>
                </a:solidFill>
              </a:defRPr>
            </a:pPr>
            <a:r>
              <a:rPr sz="1650" b="1">
                <a:solidFill>
                  <a:srgbClr val="D1E8F4"/>
                </a:solidFill>
              </a:rPr>
              <a:t>Break an idea into steps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4124A6E-DDEE-4989-93E3-C519AAC1E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2438400"/>
            <a:ext cx="7048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38B5FE"/>
                </a:solidFill>
              </a:defRPr>
            </a:pPr>
            <a:r>
              <a:rPr sz="3150" b="1">
                <a:solidFill>
                  <a:srgbClr val="38B5FE"/>
                </a:solidFill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9F48325-630F-43F1-A946-1DCDD1E57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323850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BUILD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911D541-7B3D-4B24-8360-0DBB85800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3714750"/>
            <a:ext cx="219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D1E8F4"/>
                </a:solidFill>
              </a:defRPr>
            </a:pPr>
            <a:r>
              <a:rPr sz="1650" b="1">
                <a:solidFill>
                  <a:srgbClr val="D1E8F4"/>
                </a:solidFill>
              </a:rPr>
              <a:t>Use coding logic to make it work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8501D82-19C3-4621-808C-6F29EFF05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2438400"/>
            <a:ext cx="7048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38B5FE"/>
                </a:solidFill>
              </a:defRPr>
            </a:pPr>
            <a:r>
              <a:rPr sz="3150" b="1">
                <a:solidFill>
                  <a:srgbClr val="38B5FE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6BE14D7-FAF9-4F85-8424-535076FEB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23850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TEST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9392E0A-ED4B-46EA-9638-5A5FD95F8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714750"/>
            <a:ext cx="219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D1E8F4"/>
                </a:solidFill>
              </a:defRPr>
            </a:pPr>
            <a:r>
              <a:rPr sz="1650" b="1">
                <a:solidFill>
                  <a:srgbClr val="D1E8F4"/>
                </a:solidFill>
              </a:rPr>
              <a:t>Find problems and improve the project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5F0E068-ADE4-410E-A1C9-14E83CC0A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2438400"/>
            <a:ext cx="7048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38B5FE"/>
                </a:solidFill>
              </a:defRPr>
            </a:pPr>
            <a:r>
              <a:rPr sz="3150" b="1">
                <a:solidFill>
                  <a:srgbClr val="38B5FE"/>
                </a:solidFill>
              </a:rPr>
              <a:t>04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8725F85-EF7B-45B5-90B9-EBB0FA663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323850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EXPLAIN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97E133D-DBFF-4B35-9AD0-600A4127B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82100" y="3714750"/>
            <a:ext cx="2190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D1E8F4"/>
                </a:solidFill>
              </a:defRPr>
            </a:pPr>
            <a:r>
              <a:rPr sz="1650" b="1">
                <a:solidFill>
                  <a:srgbClr val="D1E8F4"/>
                </a:solidFill>
              </a:rPr>
              <a:t>Show how the project works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3439479-8618-4E41-9BCD-4C28F9DD7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33400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B638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E0EDC56-F9B3-4551-8583-3FCFF6445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57850"/>
            <a:ext cx="10477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Along the way, children practice focus, persistence, reasoning, and creative confidence.</a:t>
            </a:r>
          </a:p>
        </p:txBody>
      </p:sp>
    </p:spTree>
    <p:extLst>
      <p:ext uri="{BB962C8B-B14F-4D97-AF65-F5344CB8AC3E}">
        <p14:creationId xmlns:p14="http://schemas.microsoft.com/office/powerpoint/2010/main" val="1608730499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60ADA8F-6C89-4DFF-9DC3-40DD7AA3CB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4290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8B5F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4BC4D2C-E3D5-4811-B809-8367FBB34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14325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04C8E"/>
                </a:solidFill>
              </a:defRPr>
            </a:pPr>
            <a:r>
              <a:rPr sz="1050" b="1">
                <a:solidFill>
                  <a:srgbClr val="204C8E"/>
                </a:solidFill>
              </a:rPr>
              <a:t>EASYSKILLS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C15A963-2619-4169-A433-CF3CD406AE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3238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67087"/>
                </a:solidFill>
              </a:defRPr>
            </a:pPr>
            <a:r>
              <a:rPr sz="975" b="1">
                <a:solidFill>
                  <a:srgbClr val="567087"/>
                </a:solidFill>
              </a:rPr>
              <a:t>04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E4B3623-358B-483A-B074-D1C3459C5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838200"/>
            <a:ext cx="1104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10263D"/>
                </a:solidFill>
              </a:defRPr>
            </a:pPr>
            <a:r>
              <a:rPr sz="3150" b="1">
                <a:solidFill>
                  <a:srgbClr val="10263D"/>
                </a:solidFill>
              </a:rPr>
              <a:t>32 lessons. Five stages. One complete journey.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657B227-3FC6-44D8-8354-D5111C89A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543050"/>
            <a:ext cx="1028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67087"/>
                </a:solidFill>
              </a:defRPr>
            </a:pPr>
            <a:r>
              <a:rPr sz="1425" b="0">
                <a:solidFill>
                  <a:srgbClr val="567087"/>
                </a:solidFill>
              </a:rPr>
              <a:t>Guided first projects gradually lead to independent creation.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ABA7D5D-1770-4C05-9B3E-B67ECE51D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190875"/>
            <a:ext cx="9858375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DD8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5F6EA52-5B30-4B94-B4F0-7D64EE08F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781300"/>
            <a:ext cx="838200" cy="838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8B5F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03D14A0-98FA-4644-A21B-4617BC054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971800"/>
            <a:ext cx="838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84F25BD-C0A4-4762-908D-066E4AB09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3905250"/>
            <a:ext cx="1047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204C8E"/>
                </a:solidFill>
              </a:defRPr>
            </a:pPr>
            <a:r>
              <a:rPr sz="900" b="1">
                <a:solidFill>
                  <a:srgbClr val="204C8E"/>
                </a:solidFill>
              </a:rPr>
              <a:t>LESSONS 1–6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3AEF1E7-ADCA-4DE3-A249-AEC9A226C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4295775"/>
            <a:ext cx="1428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0263D"/>
                </a:solidFill>
              </a:defRPr>
            </a:pPr>
            <a:r>
              <a:rPr sz="1500" b="1">
                <a:solidFill>
                  <a:srgbClr val="10263D"/>
                </a:solidFill>
              </a:rPr>
              <a:t>Explore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4FDFFDC-DD06-4DB7-93DC-D12BD2CBC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2781300"/>
            <a:ext cx="838200" cy="838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8B5F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D71D860-A177-4A46-86A4-071D4FF155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2971800"/>
            <a:ext cx="838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373CB3D-CF63-4424-8364-6BE0504FA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3905250"/>
            <a:ext cx="1047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204C8E"/>
                </a:solidFill>
              </a:defRPr>
            </a:pPr>
            <a:r>
              <a:rPr sz="900" b="1">
                <a:solidFill>
                  <a:srgbClr val="204C8E"/>
                </a:solidFill>
              </a:rPr>
              <a:t>LESSONS 7–12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ADE2B1C-78D5-40EA-9CE5-150CBC903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4295775"/>
            <a:ext cx="1428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0263D"/>
                </a:solidFill>
              </a:defRPr>
            </a:pPr>
            <a:r>
              <a:rPr sz="1500" b="1">
                <a:solidFill>
                  <a:srgbClr val="10263D"/>
                </a:solidFill>
              </a:rPr>
              <a:t>Animate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70D443F-5A13-4C66-920E-A493FB1A8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81625" y="2781300"/>
            <a:ext cx="838200" cy="838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8B5F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EAE8322-7996-4FEE-A2FA-A80EBEEAD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81625" y="2971800"/>
            <a:ext cx="838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2DD53FE-D7C2-431E-A2D5-2118B9769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86375" y="3905250"/>
            <a:ext cx="1047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204C8E"/>
                </a:solidFill>
              </a:defRPr>
            </a:pPr>
            <a:r>
              <a:rPr sz="900" b="1">
                <a:solidFill>
                  <a:srgbClr val="204C8E"/>
                </a:solidFill>
              </a:rPr>
              <a:t>LESSONS 13–20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401BA1D-5A9F-404D-A54A-0B7FAFCC6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95875" y="4295775"/>
            <a:ext cx="1428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0263D"/>
                </a:solidFill>
              </a:defRPr>
            </a:pPr>
            <a:r>
              <a:rPr sz="1500" b="1">
                <a:solidFill>
                  <a:srgbClr val="10263D"/>
                </a:solidFill>
              </a:rPr>
              <a:t>Design games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A0B205F-3C5D-4B22-9FF5-8B68DC395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781300"/>
            <a:ext cx="838200" cy="838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8B5F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DC6826F-4EB5-48ED-A16C-6FE807DBA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971800"/>
            <a:ext cx="838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04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855811E-049B-468F-A3FC-290D93989C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3905250"/>
            <a:ext cx="1047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204C8E"/>
                </a:solidFill>
              </a:defRPr>
            </a:pPr>
            <a:r>
              <a:rPr sz="900" b="1">
                <a:solidFill>
                  <a:srgbClr val="204C8E"/>
                </a:solidFill>
              </a:rPr>
              <a:t>LESSONS 21–26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5736D8F-86BC-4E42-8141-C8835F6D1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295775"/>
            <a:ext cx="1428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0263D"/>
                </a:solidFill>
              </a:defRPr>
            </a:pPr>
            <a:r>
              <a:rPr sz="1500" b="1">
                <a:solidFill>
                  <a:srgbClr val="10263D"/>
                </a:solidFill>
              </a:rPr>
              <a:t>Level up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B43BE64-9CBE-438F-838D-6952D79DA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48875" y="2781300"/>
            <a:ext cx="838200" cy="838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04C8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188FECF-682C-4822-9FF9-06721233E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48875" y="2971800"/>
            <a:ext cx="838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05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28E4DBF-86E2-403A-B2D6-C86A20641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53625" y="3905250"/>
            <a:ext cx="1047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204C8E"/>
                </a:solidFill>
              </a:defRPr>
            </a:pPr>
            <a:r>
              <a:rPr sz="900" b="1">
                <a:solidFill>
                  <a:srgbClr val="204C8E"/>
                </a:solidFill>
              </a:rPr>
              <a:t>LESSONS 27–32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3318FF5-A22A-43EE-B981-16E4154D46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63125" y="4295775"/>
            <a:ext cx="14287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0263D"/>
                </a:solidFill>
              </a:defRPr>
            </a:pPr>
            <a:r>
              <a:rPr sz="1500" b="1">
                <a:solidFill>
                  <a:srgbClr val="10263D"/>
                </a:solidFill>
              </a:rPr>
              <a:t>Create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648C1B0-54B5-4763-90D4-D1F7F0183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5572125"/>
            <a:ext cx="97631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567087"/>
                </a:solidFill>
              </a:defRPr>
            </a:pPr>
            <a:r>
              <a:rPr sz="1500" b="1">
                <a:solidFill>
                  <a:srgbClr val="567087"/>
                </a:solidFill>
              </a:rPr>
              <a:t>The teacher adjusts the pace and project complexity without lowering the learning goals.</a:t>
            </a:r>
          </a:p>
        </p:txBody>
      </p:sp>
    </p:spTree>
    <p:extLst>
      <p:ext uri="{BB962C8B-B14F-4D97-AF65-F5344CB8AC3E}">
        <p14:creationId xmlns:p14="http://schemas.microsoft.com/office/powerpoint/2010/main" val="194346573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4FA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4AE37EC-AC74-413A-B7D4-B5A045B13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4290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8B5F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8CDB38C-01AC-49CA-9765-CD583DA9A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14325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04C8E"/>
                </a:solidFill>
              </a:defRPr>
            </a:pPr>
            <a:r>
              <a:rPr sz="1050" b="1">
                <a:solidFill>
                  <a:srgbClr val="204C8E"/>
                </a:solidFill>
              </a:rPr>
              <a:t>EASYSKILLS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698D796-94AB-4650-B296-3FB787609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3238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67087"/>
                </a:solidFill>
              </a:defRPr>
            </a:pPr>
            <a:r>
              <a:rPr sz="975" b="1">
                <a:solidFill>
                  <a:srgbClr val="567087"/>
                </a:solidFill>
              </a:rPr>
              <a:t>05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98FF158-453F-4B29-A576-313F93440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933450"/>
            <a:ext cx="409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8B5FE"/>
                </a:solidFill>
              </a:defRPr>
            </a:pPr>
            <a:r>
              <a:rPr sz="1125" b="1">
                <a:solidFill>
                  <a:srgbClr val="38B5FE"/>
                </a:solidFill>
              </a:rPr>
              <a:t>STAGE 1 • LESSONS 1–6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795A663-39AF-404C-8D91-24131DA24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333500"/>
            <a:ext cx="8001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10263D"/>
                </a:solidFill>
              </a:defRPr>
            </a:pPr>
            <a:r>
              <a:rPr sz="3225" b="1">
                <a:solidFill>
                  <a:srgbClr val="10263D"/>
                </a:solidFill>
              </a:rPr>
              <a:t>Confident first steps in Scratch.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B0858B8-27B1-4722-9E05-86FDDC73A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400300"/>
            <a:ext cx="8001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67087"/>
                </a:solidFill>
              </a:defRPr>
            </a:pPr>
            <a:r>
              <a:rPr sz="1425" b="0">
                <a:solidFill>
                  <a:srgbClr val="567087"/>
                </a:solidFill>
              </a:rPr>
              <a:t>Short, playful challenges help young learners understand how actions on the screen connect to coding blocks.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A2AAAA8-F7A1-4DE9-BC51-BAE27FBC91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3337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DD8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4503141-99D0-46AA-963B-DFAD8A13A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733800"/>
            <a:ext cx="2952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04C8E"/>
                </a:solidFill>
              </a:defRPr>
            </a:pPr>
            <a:r>
              <a:rPr sz="1050" b="1">
                <a:solidFill>
                  <a:srgbClr val="204C8E"/>
                </a:solidFill>
              </a:rPr>
              <a:t>CHILDREN LEARN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B904D14-9B87-486D-9AD0-EF2989B89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095750"/>
            <a:ext cx="29527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63D"/>
                </a:solidFill>
              </a:defRPr>
            </a:pPr>
            <a:r>
              <a:rPr sz="1800" b="1">
                <a:solidFill>
                  <a:srgbClr val="10263D"/>
                </a:solidFill>
              </a:rPr>
              <a:t>Workspace • movement • sounds • sequences • events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E6FFFD0-DA39-452C-8BE1-AED508394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3733800"/>
            <a:ext cx="2952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04C8E"/>
                </a:solidFill>
              </a:defRPr>
            </a:pPr>
            <a:r>
              <a:rPr sz="1050" b="1">
                <a:solidFill>
                  <a:srgbClr val="204C8E"/>
                </a:solidFill>
              </a:rPr>
              <a:t>THEY CREATE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8B8850C-3C7D-4FB8-BD78-76A0F163E6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4095750"/>
            <a:ext cx="29527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63D"/>
                </a:solidFill>
              </a:defRPr>
            </a:pPr>
            <a:r>
              <a:rPr sz="1800" b="1">
                <a:solidFill>
                  <a:srgbClr val="10263D"/>
                </a:solidFill>
              </a:rPr>
              <a:t>A first animation and a short interactive scene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3CD50A7-A2BE-4AD0-BED5-1418FD1EE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733800"/>
            <a:ext cx="3143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04C8E"/>
                </a:solidFill>
              </a:defRPr>
            </a:pPr>
            <a:r>
              <a:rPr sz="1050" b="1">
                <a:solidFill>
                  <a:srgbClr val="204C8E"/>
                </a:solidFill>
              </a:rPr>
              <a:t>THE RESULT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6A99065-408B-434B-A1A2-873681E52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095750"/>
            <a:ext cx="3143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63D"/>
                </a:solidFill>
              </a:defRPr>
            </a:pPr>
            <a:r>
              <a:rPr sz="1800" b="1">
                <a:solidFill>
                  <a:srgbClr val="10263D"/>
                </a:solidFill>
              </a:rPr>
              <a:t>Confidence, cause-and-effect thinking, and the ability to follow a sequence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E23BA92-267D-43B4-9332-E616F7528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000750"/>
            <a:ext cx="1085850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38B5FE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91832799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4FA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B35FA0C-D230-4554-A879-142E04885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4290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8B5F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324237B-5D02-44B7-B2E2-BBD5A966B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14325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04C8E"/>
                </a:solidFill>
              </a:defRPr>
            </a:pPr>
            <a:r>
              <a:rPr sz="1050" b="1">
                <a:solidFill>
                  <a:srgbClr val="204C8E"/>
                </a:solidFill>
              </a:rPr>
              <a:t>EASYSKILLS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E08FE96-7CAA-4F15-BE3A-7B82701D6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3238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67087"/>
                </a:solidFill>
              </a:defRPr>
            </a:pPr>
            <a:r>
              <a:rPr sz="975" b="1">
                <a:solidFill>
                  <a:srgbClr val="567087"/>
                </a:solidFill>
              </a:rPr>
              <a:t>06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E77E6FB-0AD2-47F1-94F9-7423C6639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933450"/>
            <a:ext cx="409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8B5FE"/>
                </a:solidFill>
              </a:defRPr>
            </a:pPr>
            <a:r>
              <a:rPr sz="1125" b="1">
                <a:solidFill>
                  <a:srgbClr val="38B5FE"/>
                </a:solidFill>
              </a:rPr>
              <a:t>STAGE 2 • LESSONS 7–12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544A9E5-001B-449C-A8CE-9A8737822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333500"/>
            <a:ext cx="8001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10263D"/>
                </a:solidFill>
              </a:defRPr>
            </a:pPr>
            <a:r>
              <a:rPr sz="3225" b="1">
                <a:solidFill>
                  <a:srgbClr val="10263D"/>
                </a:solidFill>
              </a:rPr>
              <a:t>Stories that move, speak, and respond.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7B279B2-643B-40A3-8EA0-FBE1882F98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400300"/>
            <a:ext cx="8001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67087"/>
                </a:solidFill>
              </a:defRPr>
            </a:pPr>
            <a:r>
              <a:rPr sz="1425" b="0">
                <a:solidFill>
                  <a:srgbClr val="567087"/>
                </a:solidFill>
              </a:rPr>
              <a:t>Children bring characters to life and learn how timing, scenes, dialogue, and repetition shape a complete story.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EB3BF94-BB57-40FF-8B3C-882532F18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3337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DD8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A9C6ABB-605E-4F83-BE0A-9297D9AE8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733800"/>
            <a:ext cx="2952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04C8E"/>
                </a:solidFill>
              </a:defRPr>
            </a:pPr>
            <a:r>
              <a:rPr sz="1050" b="1">
                <a:solidFill>
                  <a:srgbClr val="204C8E"/>
                </a:solidFill>
              </a:rPr>
              <a:t>CHILDREN LEARN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124AA8A-3317-4AA3-BBE0-B948548C3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095750"/>
            <a:ext cx="29527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63D"/>
                </a:solidFill>
              </a:defRPr>
            </a:pPr>
            <a:r>
              <a:rPr sz="1800" b="1">
                <a:solidFill>
                  <a:srgbClr val="10263D"/>
                </a:solidFill>
              </a:rPr>
              <a:t>Events • timing • costumes • backgrounds • loops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7F49281-BF35-41CB-A809-76F414531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3733800"/>
            <a:ext cx="2952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04C8E"/>
                </a:solidFill>
              </a:defRPr>
            </a:pPr>
            <a:r>
              <a:rPr sz="1050" b="1">
                <a:solidFill>
                  <a:srgbClr val="204C8E"/>
                </a:solidFill>
              </a:rPr>
              <a:t>THEY CREATE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AFCF599-928E-4839-A1F8-04C51224B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4095750"/>
            <a:ext cx="29527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63D"/>
                </a:solidFill>
              </a:defRPr>
            </a:pPr>
            <a:r>
              <a:rPr sz="1800" b="1">
                <a:solidFill>
                  <a:srgbClr val="10263D"/>
                </a:solidFill>
              </a:rPr>
              <a:t>An animated story with characters and scene changes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3D5D654-56B3-47B4-B475-4FE08C601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733800"/>
            <a:ext cx="3143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04C8E"/>
                </a:solidFill>
              </a:defRPr>
            </a:pPr>
            <a:r>
              <a:rPr sz="1050" b="1">
                <a:solidFill>
                  <a:srgbClr val="204C8E"/>
                </a:solidFill>
              </a:rPr>
              <a:t>THE RESULT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D0B0659-7FE5-48EF-A875-E50FFE486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095750"/>
            <a:ext cx="3143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63D"/>
                </a:solidFill>
              </a:defRPr>
            </a:pPr>
            <a:r>
              <a:rPr sz="1800" b="1">
                <a:solidFill>
                  <a:srgbClr val="10263D"/>
                </a:solidFill>
              </a:rPr>
              <a:t>Planning a sequence and communicating an idea clearly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B8E5A67-B183-4CFE-99D7-CEDDCC894D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000750"/>
            <a:ext cx="1085850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38B5FE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60696941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4FA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8484D1B2-E04B-41CC-841C-09516846B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4290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8B5F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FDFF950-D3A2-4BB4-A39F-97388FD00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14325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04C8E"/>
                </a:solidFill>
              </a:defRPr>
            </a:pPr>
            <a:r>
              <a:rPr sz="1050" b="1">
                <a:solidFill>
                  <a:srgbClr val="204C8E"/>
                </a:solidFill>
              </a:rPr>
              <a:t>EASYSKILLS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8BFF9C3-C85C-46D1-83EC-74F57B84B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3238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67087"/>
                </a:solidFill>
              </a:defRPr>
            </a:pPr>
            <a:r>
              <a:rPr sz="975" b="1">
                <a:solidFill>
                  <a:srgbClr val="567087"/>
                </a:solidFill>
              </a:rPr>
              <a:t>07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F1D56DB-70A0-41FD-84A1-5B2A63EDB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933450"/>
            <a:ext cx="409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8B5FE"/>
                </a:solidFill>
              </a:defRPr>
            </a:pPr>
            <a:r>
              <a:rPr sz="1125" b="1">
                <a:solidFill>
                  <a:srgbClr val="38B5FE"/>
                </a:solidFill>
              </a:rPr>
              <a:t>STAGE 3 • LESSONS 13–20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2B036B7-4B0B-41B1-B9AB-4BD5F90B7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333500"/>
            <a:ext cx="8001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10263D"/>
                </a:solidFill>
              </a:defRPr>
            </a:pPr>
            <a:r>
              <a:rPr sz="3225" b="1">
                <a:solidFill>
                  <a:srgbClr val="10263D"/>
                </a:solidFill>
              </a:rPr>
              <a:t>Games with goals, rules, and feedback.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99A27DC-9570-478C-9970-6FD48AFFC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400300"/>
            <a:ext cx="8001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67087"/>
                </a:solidFill>
              </a:defRPr>
            </a:pPr>
            <a:r>
              <a:rPr sz="1425" b="0">
                <a:solidFill>
                  <a:srgbClr val="567087"/>
                </a:solidFill>
              </a:rPr>
              <a:t>Children move from animation to real game logic: controls, choices, challenges, score, and player feedback.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AB2C55E-3C25-4069-AD9C-8C519C2306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3337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DD8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95119C8-0AC7-474E-B034-EF5910E9D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733800"/>
            <a:ext cx="2952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04C8E"/>
                </a:solidFill>
              </a:defRPr>
            </a:pPr>
            <a:r>
              <a:rPr sz="1050" b="1">
                <a:solidFill>
                  <a:srgbClr val="204C8E"/>
                </a:solidFill>
              </a:rPr>
              <a:t>CHILDREN LEARN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DBD5BFA-FC98-491E-B3A9-AC9DF94D3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095750"/>
            <a:ext cx="29527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63D"/>
                </a:solidFill>
              </a:defRPr>
            </a:pPr>
            <a:r>
              <a:rPr sz="1800" b="1">
                <a:solidFill>
                  <a:srgbClr val="10263D"/>
                </a:solidFill>
              </a:rPr>
              <a:t>Loops • conditions • sensing • controls • score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47125B0-A9F2-4E4F-A93B-0884D6544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3733800"/>
            <a:ext cx="2952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04C8E"/>
                </a:solidFill>
              </a:defRPr>
            </a:pPr>
            <a:r>
              <a:rPr sz="1050" b="1">
                <a:solidFill>
                  <a:srgbClr val="204C8E"/>
                </a:solidFill>
              </a:rPr>
              <a:t>THEY CREATE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3E68DB7-F895-4714-8B58-48C95162BD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4095750"/>
            <a:ext cx="29527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63D"/>
                </a:solidFill>
              </a:defRPr>
            </a:pPr>
            <a:r>
              <a:rPr sz="1800" b="1">
                <a:solidFill>
                  <a:srgbClr val="10263D"/>
                </a:solidFill>
              </a:rPr>
              <a:t>Two playable mini-games with increasing challenge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75D05B5-0EDB-4465-887C-E7AAE21F1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733800"/>
            <a:ext cx="3143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04C8E"/>
                </a:solidFill>
              </a:defRPr>
            </a:pPr>
            <a:r>
              <a:rPr sz="1050" b="1">
                <a:solidFill>
                  <a:srgbClr val="204C8E"/>
                </a:solidFill>
              </a:rPr>
              <a:t>THE RESULT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0831665-F3C1-49FB-B53D-809AEF780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095750"/>
            <a:ext cx="3143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63D"/>
                </a:solidFill>
              </a:defRPr>
            </a:pPr>
            <a:r>
              <a:rPr sz="1800" b="1">
                <a:solidFill>
                  <a:srgbClr val="10263D"/>
                </a:solidFill>
              </a:rPr>
              <a:t>Logical thinking, testing, persistence, and problem solving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E0FCA1F-ABB3-49CD-A131-7A4BBDEC7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000750"/>
            <a:ext cx="1085850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38B5FE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639346144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4FA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9EFE9D7-EA44-45BA-81C4-2F46D71D7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4290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8B5F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8B42FAD-A40B-4875-AA4E-D7C0079E7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14325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04C8E"/>
                </a:solidFill>
              </a:defRPr>
            </a:pPr>
            <a:r>
              <a:rPr sz="1050" b="1">
                <a:solidFill>
                  <a:srgbClr val="204C8E"/>
                </a:solidFill>
              </a:rPr>
              <a:t>EASYSKILLS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123BBD9-8216-4441-BADC-EA428D1AF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3238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67087"/>
                </a:solidFill>
              </a:defRPr>
            </a:pPr>
            <a:r>
              <a:rPr sz="975" b="1">
                <a:solidFill>
                  <a:srgbClr val="567087"/>
                </a:solidFill>
              </a:rPr>
              <a:t>08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7068565-F565-465E-8695-60B700EA1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933450"/>
            <a:ext cx="409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8B5FE"/>
                </a:solidFill>
              </a:defRPr>
            </a:pPr>
            <a:r>
              <a:rPr sz="1125" b="1">
                <a:solidFill>
                  <a:srgbClr val="38B5FE"/>
                </a:solidFill>
              </a:rPr>
              <a:t>STAGE 4 • LESSONS 21–26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E05A296-3BD5-4E3C-AED8-9C3D2DCB2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333500"/>
            <a:ext cx="8001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10263D"/>
                </a:solidFill>
              </a:defRPr>
            </a:pPr>
            <a:r>
              <a:rPr sz="3225" b="1">
                <a:solidFill>
                  <a:srgbClr val="10263D"/>
                </a:solidFill>
              </a:rPr>
              <a:t>More complex projects. More independence.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5882B9A-C9FF-441E-A76F-29D42F48F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400300"/>
            <a:ext cx="8001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67087"/>
                </a:solidFill>
              </a:defRPr>
            </a:pPr>
            <a:r>
              <a:rPr sz="1425" b="0">
                <a:solidFill>
                  <a:srgbClr val="567087"/>
                </a:solidFill>
              </a:rPr>
              <a:t>Children combine several ideas, organize larger projects, and learn how to fix problems without losing control.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311FF0D-68B6-4037-BC2C-73C807450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3337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DD8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26EC49D-7603-4FF4-A023-428EFFFF5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733800"/>
            <a:ext cx="2952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04C8E"/>
                </a:solidFill>
              </a:defRPr>
            </a:pPr>
            <a:r>
              <a:rPr sz="1050" b="1">
                <a:solidFill>
                  <a:srgbClr val="204C8E"/>
                </a:solidFill>
              </a:rPr>
              <a:t>CHILDREN LEARN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DD372FE-76E4-4ABA-B70F-C7A3DC640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095750"/>
            <a:ext cx="29527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63D"/>
                </a:solidFill>
              </a:defRPr>
            </a:pPr>
            <a:r>
              <a:rPr sz="1800" b="1">
                <a:solidFill>
                  <a:srgbClr val="10263D"/>
                </a:solidFill>
              </a:rPr>
              <a:t>Variables • messages • levels • debugging • iteration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8B93272-52B3-49B9-B891-EEB3E244B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3733800"/>
            <a:ext cx="2952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04C8E"/>
                </a:solidFill>
              </a:defRPr>
            </a:pPr>
            <a:r>
              <a:rPr sz="1050" b="1">
                <a:solidFill>
                  <a:srgbClr val="204C8E"/>
                </a:solidFill>
              </a:rPr>
              <a:t>THEY CREATE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DA16DB6-4EFF-4E55-9DAE-77681EF29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4095750"/>
            <a:ext cx="29527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63D"/>
                </a:solidFill>
              </a:defRPr>
            </a:pPr>
            <a:r>
              <a:rPr sz="1800" b="1">
                <a:solidFill>
                  <a:srgbClr val="10263D"/>
                </a:solidFill>
              </a:rPr>
              <a:t>A multi-level game or an interactive quiz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EDC2227-2412-4F95-81A7-D9C7F2FDB7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733800"/>
            <a:ext cx="3143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04C8E"/>
                </a:solidFill>
              </a:defRPr>
            </a:pPr>
            <a:r>
              <a:rPr sz="1050" b="1">
                <a:solidFill>
                  <a:srgbClr val="204C8E"/>
                </a:solidFill>
              </a:rPr>
              <a:t>THE RESULT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FAF3804-D797-4B8F-B175-2EF952738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095750"/>
            <a:ext cx="3143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63D"/>
                </a:solidFill>
              </a:defRPr>
            </a:pPr>
            <a:r>
              <a:rPr sz="1800" b="1">
                <a:solidFill>
                  <a:srgbClr val="10263D"/>
                </a:solidFill>
              </a:rPr>
              <a:t>Breaking a complex task into smaller, manageable parts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6E18D22-77E6-4D80-8DE8-350A63CEB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000750"/>
            <a:ext cx="1085850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38B5FE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53828845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4FAF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AAB90CA9-8877-4369-ADC9-9CC1EEBAC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42900"/>
            <a:ext cx="171450" cy="1714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38B5F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A105A74-4490-4A05-BF77-2D8DE5775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14325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04C8E"/>
                </a:solidFill>
              </a:defRPr>
            </a:pPr>
            <a:r>
              <a:rPr sz="1050" b="1">
                <a:solidFill>
                  <a:srgbClr val="204C8E"/>
                </a:solidFill>
              </a:rPr>
              <a:t>EASYSKILLS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851A77D-C2ED-478F-B3A3-7E8BFB879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323850"/>
            <a:ext cx="4000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75" b="1">
                <a:solidFill>
                  <a:srgbClr val="567087"/>
                </a:solidFill>
              </a:defRPr>
            </a:pPr>
            <a:r>
              <a:rPr sz="975" b="1">
                <a:solidFill>
                  <a:srgbClr val="567087"/>
                </a:solidFill>
              </a:rPr>
              <a:t>09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5020E6A-92ED-4EFE-852D-1CC71F022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933450"/>
            <a:ext cx="4095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38B5FE"/>
                </a:solidFill>
              </a:defRPr>
            </a:pPr>
            <a:r>
              <a:rPr sz="1125" b="1">
                <a:solidFill>
                  <a:srgbClr val="38B5FE"/>
                </a:solidFill>
              </a:rPr>
              <a:t>STAGE 5 • LESSONS 27–32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1384009-FED8-4BAD-8370-BD276B529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333500"/>
            <a:ext cx="8001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225" b="1">
                <a:solidFill>
                  <a:srgbClr val="10263D"/>
                </a:solidFill>
              </a:defRPr>
            </a:pPr>
            <a:r>
              <a:rPr sz="3225" b="1">
                <a:solidFill>
                  <a:srgbClr val="10263D"/>
                </a:solidFill>
              </a:rPr>
              <a:t>An original idea becomes a finished project.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0047F37-C7E1-477B-BD5F-77801E5A2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400300"/>
            <a:ext cx="8001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567087"/>
                </a:solidFill>
              </a:defRPr>
            </a:pPr>
            <a:r>
              <a:rPr sz="1425" b="0">
                <a:solidFill>
                  <a:srgbClr val="567087"/>
                </a:solidFill>
              </a:rPr>
              <a:t>The final stage follows a complete creative process: choose, plan, build, test, improve, and present.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D8B20ED-4BB9-49E4-96B4-C9C6EC7A0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333750"/>
            <a:ext cx="108585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DD8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00EB341-4800-49D6-AA69-E3206375F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733800"/>
            <a:ext cx="2952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04C8E"/>
                </a:solidFill>
              </a:defRPr>
            </a:pPr>
            <a:r>
              <a:rPr sz="1050" b="1">
                <a:solidFill>
                  <a:srgbClr val="204C8E"/>
                </a:solidFill>
              </a:rPr>
              <a:t>CHILDREN LEARN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8D94AA6-E178-4C30-9518-2F2F5E561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095750"/>
            <a:ext cx="29527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63D"/>
                </a:solidFill>
              </a:defRPr>
            </a:pPr>
            <a:r>
              <a:rPr sz="1800" b="1">
                <a:solidFill>
                  <a:srgbClr val="10263D"/>
                </a:solidFill>
              </a:rPr>
              <a:t>Project planning • design choices • testing • presentation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0C70038-2FB5-44BA-913E-DB9CD23D5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3733800"/>
            <a:ext cx="2952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04C8E"/>
                </a:solidFill>
              </a:defRPr>
            </a:pPr>
            <a:r>
              <a:rPr sz="1050" b="1">
                <a:solidFill>
                  <a:srgbClr val="204C8E"/>
                </a:solidFill>
              </a:rPr>
              <a:t>THEY CREATE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F77B5C8-486E-4845-83D6-B511F16B84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33875" y="4095750"/>
            <a:ext cx="29527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63D"/>
                </a:solidFill>
              </a:defRPr>
            </a:pPr>
            <a:r>
              <a:rPr sz="1800" b="1">
                <a:solidFill>
                  <a:srgbClr val="10263D"/>
                </a:solidFill>
              </a:rPr>
              <a:t>An original game, story, or interactive project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5BB8BEF-CF1F-4591-AE2B-16EB63DA1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733800"/>
            <a:ext cx="3143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04C8E"/>
                </a:solidFill>
              </a:defRPr>
            </a:pPr>
            <a:r>
              <a:rPr sz="1050" b="1">
                <a:solidFill>
                  <a:srgbClr val="204C8E"/>
                </a:solidFill>
              </a:rPr>
              <a:t>THE RESULT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631027E-6606-489B-8D38-1DE5437044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095750"/>
            <a:ext cx="3143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63D"/>
                </a:solidFill>
              </a:defRPr>
            </a:pPr>
            <a:r>
              <a:rPr sz="1800" b="1">
                <a:solidFill>
                  <a:srgbClr val="10263D"/>
                </a:solidFill>
              </a:rPr>
              <a:t>Ownership, creative confidence, and pride in a finished result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A2B27AC-179A-4E98-825A-C1F86D566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6000750"/>
            <a:ext cx="10858500" cy="952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38B5FE"/>
          </a:solidFill>
          <a:ln xmlns:a="http://schemas.openxmlformats.org/drawingml/2006/main"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149073478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2026-07-30T20:02:35.1930000Z</dcterms:created>
  <dcterms:modified xsi:type="dcterms:W3CDTF">2026-07-30T20:02:35.1930000Z</dcterms:modified>
</coreProperties>
</file>